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5" r:id="rId19"/>
    <p:sldId id="272" r:id="rId20"/>
    <p:sldId id="274"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1" d="100"/>
          <a:sy n="81" d="100"/>
        </p:scale>
        <p:origin x="75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SHANK UPPALAMURTHY" userId="103a00361d3570f4" providerId="LiveId" clId="{B1D81153-8176-45A3-A5B4-CE14514FA7D1}"/>
    <pc:docChg chg="undo redo custSel addSld modSld sldOrd">
      <pc:chgData name="SHASHANK UPPALAMURTHY" userId="103a00361d3570f4" providerId="LiveId" clId="{B1D81153-8176-45A3-A5B4-CE14514FA7D1}" dt="2024-12-04T16:30:50.160" v="41" actId="14100"/>
      <pc:docMkLst>
        <pc:docMk/>
      </pc:docMkLst>
      <pc:sldChg chg="ord">
        <pc:chgData name="SHASHANK UPPALAMURTHY" userId="103a00361d3570f4" providerId="LiveId" clId="{B1D81153-8176-45A3-A5B4-CE14514FA7D1}" dt="2024-12-04T16:26:23.649" v="1"/>
        <pc:sldMkLst>
          <pc:docMk/>
          <pc:sldMk cId="871810962" sldId="273"/>
        </pc:sldMkLst>
      </pc:sldChg>
      <pc:sldChg chg="addSp delSp modSp new mod">
        <pc:chgData name="SHASHANK UPPALAMURTHY" userId="103a00361d3570f4" providerId="LiveId" clId="{B1D81153-8176-45A3-A5B4-CE14514FA7D1}" dt="2024-12-04T16:30:50.160" v="41" actId="14100"/>
        <pc:sldMkLst>
          <pc:docMk/>
          <pc:sldMk cId="3802518213" sldId="275"/>
        </pc:sldMkLst>
        <pc:spChg chg="add del">
          <ac:chgData name="SHASHANK UPPALAMURTHY" userId="103a00361d3570f4" providerId="LiveId" clId="{B1D81153-8176-45A3-A5B4-CE14514FA7D1}" dt="2024-12-04T16:28:06.669" v="5" actId="21"/>
          <ac:spMkLst>
            <pc:docMk/>
            <pc:sldMk cId="3802518213" sldId="275"/>
            <ac:spMk id="2" creationId="{A4C7E2CD-9D23-56E1-5534-ABBDBCF1415D}"/>
          </ac:spMkLst>
        </pc:spChg>
        <pc:spChg chg="del">
          <ac:chgData name="SHASHANK UPPALAMURTHY" userId="103a00361d3570f4" providerId="LiveId" clId="{B1D81153-8176-45A3-A5B4-CE14514FA7D1}" dt="2024-12-04T16:29:08.290" v="6" actId="931"/>
          <ac:spMkLst>
            <pc:docMk/>
            <pc:sldMk cId="3802518213" sldId="275"/>
            <ac:spMk id="3" creationId="{88C84897-217E-B2BF-A4C8-14FD06EAC600}"/>
          </ac:spMkLst>
        </pc:spChg>
        <pc:spChg chg="add mod">
          <ac:chgData name="SHASHANK UPPALAMURTHY" userId="103a00361d3570f4" providerId="LiveId" clId="{B1D81153-8176-45A3-A5B4-CE14514FA7D1}" dt="2024-12-04T16:29:14.115" v="7" actId="1076"/>
          <ac:spMkLst>
            <pc:docMk/>
            <pc:sldMk cId="3802518213" sldId="275"/>
            <ac:spMk id="6" creationId="{EA950479-CAA4-DA53-CF97-C15B9F32B3C0}"/>
          </ac:spMkLst>
        </pc:spChg>
        <pc:spChg chg="add mod">
          <ac:chgData name="SHASHANK UPPALAMURTHY" userId="103a00361d3570f4" providerId="LiveId" clId="{B1D81153-8176-45A3-A5B4-CE14514FA7D1}" dt="2024-12-04T16:30:50.160" v="41" actId="14100"/>
          <ac:spMkLst>
            <pc:docMk/>
            <pc:sldMk cId="3802518213" sldId="275"/>
            <ac:spMk id="7" creationId="{0BD3213F-61E4-5274-DFD0-785F4B6D9B17}"/>
          </ac:spMkLst>
        </pc:spChg>
        <pc:picChg chg="add mod">
          <ac:chgData name="SHASHANK UPPALAMURTHY" userId="103a00361d3570f4" providerId="LiveId" clId="{B1D81153-8176-45A3-A5B4-CE14514FA7D1}" dt="2024-12-04T16:29:18.231" v="8" actId="14100"/>
          <ac:picMkLst>
            <pc:docMk/>
            <pc:sldMk cId="3802518213" sldId="275"/>
            <ac:picMk id="5" creationId="{FCE80CE5-D98A-0508-2269-1A72AE97481B}"/>
          </ac:picMkLst>
        </pc:picChg>
      </pc:sld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12/4/2024</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12/4/2024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12/4/2024</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cocoonh.deviantart.com/art/Skype-UI-concept-02-313197105" TargetMode="External"/><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suppalam@kent.edu" TargetMode="External"/><Relationship Id="rId7" Type="http://schemas.openxmlformats.org/officeDocument/2006/relationships/hyperlink" Target="mailto:Snallur2@kent.edu" TargetMode="External"/><Relationship Id="rId2" Type="http://schemas.openxmlformats.org/officeDocument/2006/relationships/hyperlink" Target="mailto:rkota1@kent.edu" TargetMode="External"/><Relationship Id="rId1" Type="http://schemas.openxmlformats.org/officeDocument/2006/relationships/slideLayout" Target="../slideLayouts/slideLayout2.xml"/><Relationship Id="rId6" Type="http://schemas.openxmlformats.org/officeDocument/2006/relationships/hyperlink" Target="mailto:Scheepil@kent.edu" TargetMode="External"/><Relationship Id="rId5" Type="http://schemas.openxmlformats.org/officeDocument/2006/relationships/hyperlink" Target="mailto:vkesari1@kent.edu" TargetMode="External"/><Relationship Id="rId4" Type="http://schemas.openxmlformats.org/officeDocument/2006/relationships/hyperlink" Target="mailto:pbotta1@kent.edu"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07CC6-6DAD-1AEB-BEE0-4D41686FC5BD}"/>
              </a:ext>
            </a:extLst>
          </p:cNvPr>
          <p:cNvSpPr>
            <a:spLocks noGrp="1"/>
          </p:cNvSpPr>
          <p:nvPr>
            <p:ph type="ctrTitle"/>
          </p:nvPr>
        </p:nvSpPr>
        <p:spPr/>
        <p:txBody>
          <a:bodyPr/>
          <a:lstStyle/>
          <a:p>
            <a:r>
              <a:rPr lang="en-US" dirty="0"/>
              <a:t>Probabilistic Data Management Project</a:t>
            </a:r>
            <a:endParaRPr lang="en-IN" dirty="0"/>
          </a:p>
        </p:txBody>
      </p:sp>
      <p:sp>
        <p:nvSpPr>
          <p:cNvPr id="3" name="Subtitle 2">
            <a:extLst>
              <a:ext uri="{FF2B5EF4-FFF2-40B4-BE49-F238E27FC236}">
                <a16:creationId xmlns:a16="http://schemas.microsoft.com/office/drawing/2014/main" id="{B7CBF3C7-4CCD-8065-E7D2-530F39D7D873}"/>
              </a:ext>
            </a:extLst>
          </p:cNvPr>
          <p:cNvSpPr>
            <a:spLocks noGrp="1"/>
          </p:cNvSpPr>
          <p:nvPr>
            <p:ph type="subTitle" idx="1"/>
          </p:nvPr>
        </p:nvSpPr>
        <p:spPr/>
        <p:txBody>
          <a:bodyPr/>
          <a:lstStyle/>
          <a:p>
            <a:r>
              <a:rPr lang="en-US" b="1" dirty="0"/>
              <a:t>Title: </a:t>
            </a:r>
            <a:r>
              <a:rPr lang="en-US" dirty="0"/>
              <a:t>Kidney Creatine Analysis </a:t>
            </a:r>
          </a:p>
          <a:p>
            <a:r>
              <a:rPr lang="en-US" b="1" dirty="0"/>
              <a:t>#Group17</a:t>
            </a:r>
            <a:endParaRPr lang="en-IN" b="1" dirty="0"/>
          </a:p>
        </p:txBody>
      </p:sp>
    </p:spTree>
    <p:extLst>
      <p:ext uri="{BB962C8B-B14F-4D97-AF65-F5344CB8AC3E}">
        <p14:creationId xmlns:p14="http://schemas.microsoft.com/office/powerpoint/2010/main" val="12092032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3E111-4648-72AB-696D-7E8C4A645E03}"/>
              </a:ext>
            </a:extLst>
          </p:cNvPr>
          <p:cNvSpPr>
            <a:spLocks noGrp="1"/>
          </p:cNvSpPr>
          <p:nvPr>
            <p:ph type="title"/>
          </p:nvPr>
        </p:nvSpPr>
        <p:spPr/>
        <p:txBody>
          <a:bodyPr/>
          <a:lstStyle/>
          <a:p>
            <a:r>
              <a:rPr lang="en-US" b="1" dirty="0"/>
              <a:t>How It Works</a:t>
            </a:r>
            <a:endParaRPr lang="en-IN" b="1" dirty="0"/>
          </a:p>
        </p:txBody>
      </p:sp>
      <p:sp>
        <p:nvSpPr>
          <p:cNvPr id="3" name="Content Placeholder 2">
            <a:extLst>
              <a:ext uri="{FF2B5EF4-FFF2-40B4-BE49-F238E27FC236}">
                <a16:creationId xmlns:a16="http://schemas.microsoft.com/office/drawing/2014/main" id="{38785C92-6992-9BAC-8AA8-03963EFE095C}"/>
              </a:ext>
            </a:extLst>
          </p:cNvPr>
          <p:cNvSpPr>
            <a:spLocks noGrp="1"/>
          </p:cNvSpPr>
          <p:nvPr>
            <p:ph idx="1"/>
          </p:nvPr>
        </p:nvSpPr>
        <p:spPr/>
        <p:txBody>
          <a:bodyPr/>
          <a:lstStyle/>
          <a:p>
            <a:r>
              <a:rPr lang="en-US" dirty="0"/>
              <a:t>Lets imagine some inputs like Salt intake 4grams, BMI 27, Diabetes Status – None, </a:t>
            </a:r>
            <a:r>
              <a:rPr lang="en-US" dirty="0" err="1"/>
              <a:t>Ahe</a:t>
            </a:r>
            <a:r>
              <a:rPr lang="en-US" dirty="0"/>
              <a:t> 58</a:t>
            </a:r>
          </a:p>
          <a:p>
            <a:r>
              <a:rPr lang="en-US" dirty="0"/>
              <a:t>So based on those values </a:t>
            </a:r>
          </a:p>
          <a:p>
            <a:pPr lvl="1"/>
            <a:r>
              <a:rPr lang="en-US" dirty="0"/>
              <a:t>Salt intake &gt; 5 (Not Satisfied) stays Normal</a:t>
            </a:r>
          </a:p>
          <a:p>
            <a:pPr lvl="1"/>
            <a:r>
              <a:rPr lang="en-US" dirty="0"/>
              <a:t>Age &gt; 60 (Not Satisfied) Stays Normal</a:t>
            </a:r>
          </a:p>
          <a:p>
            <a:pPr lvl="1"/>
            <a:r>
              <a:rPr lang="en-US" dirty="0"/>
              <a:t>BMI &gt; 29 (Not satisfied) Stays Normal</a:t>
            </a:r>
          </a:p>
          <a:p>
            <a:pPr lvl="1"/>
            <a:r>
              <a:rPr lang="en-US" dirty="0"/>
              <a:t>Diabetes Type – None – Stays Normal</a:t>
            </a:r>
          </a:p>
          <a:p>
            <a:endParaRPr lang="en-IN" dirty="0"/>
          </a:p>
        </p:txBody>
      </p:sp>
    </p:spTree>
    <p:extLst>
      <p:ext uri="{BB962C8B-B14F-4D97-AF65-F5344CB8AC3E}">
        <p14:creationId xmlns:p14="http://schemas.microsoft.com/office/powerpoint/2010/main" val="1960541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0F409-EFCA-E005-EAD1-F193FB90CFE1}"/>
              </a:ext>
            </a:extLst>
          </p:cNvPr>
          <p:cNvSpPr>
            <a:spLocks noGrp="1"/>
          </p:cNvSpPr>
          <p:nvPr>
            <p:ph type="title"/>
          </p:nvPr>
        </p:nvSpPr>
        <p:spPr/>
        <p:txBody>
          <a:bodyPr/>
          <a:lstStyle/>
          <a:p>
            <a:r>
              <a:rPr lang="en-US" b="1" dirty="0"/>
              <a:t>How It Works</a:t>
            </a:r>
            <a:endParaRPr lang="en-IN" b="1" dirty="0"/>
          </a:p>
        </p:txBody>
      </p:sp>
      <p:sp>
        <p:nvSpPr>
          <p:cNvPr id="3" name="Content Placeholder 2">
            <a:extLst>
              <a:ext uri="{FF2B5EF4-FFF2-40B4-BE49-F238E27FC236}">
                <a16:creationId xmlns:a16="http://schemas.microsoft.com/office/drawing/2014/main" id="{958D0F41-02C4-380B-1571-CBA1D5B5F717}"/>
              </a:ext>
            </a:extLst>
          </p:cNvPr>
          <p:cNvSpPr>
            <a:spLocks noGrp="1"/>
          </p:cNvSpPr>
          <p:nvPr>
            <p:ph idx="1"/>
          </p:nvPr>
        </p:nvSpPr>
        <p:spPr/>
        <p:txBody>
          <a:bodyPr/>
          <a:lstStyle/>
          <a:p>
            <a:r>
              <a:rPr lang="en-US" dirty="0"/>
              <a:t>So Final State = Normal </a:t>
            </a:r>
          </a:p>
          <a:p>
            <a:r>
              <a:rPr lang="en-US" dirty="0"/>
              <a:t>Then this will throw a random probability like “0.80”</a:t>
            </a:r>
          </a:p>
          <a:p>
            <a:r>
              <a:rPr lang="en-US" dirty="0"/>
              <a:t>Then it will check with the cumulative probabilities which are for normal. As I mentioned earlier Row 1 represents normal[0.8, 0.15, 0.05, 0] </a:t>
            </a:r>
          </a:p>
          <a:p>
            <a:r>
              <a:rPr lang="en-US" dirty="0"/>
              <a:t>By doing sum of above values of Row 1 the cumulative probability will be 1 so, 0.8 &lt; 1.0 (Satisfied) Sticks to the Current State.</a:t>
            </a:r>
            <a:endParaRPr lang="en-IN" dirty="0"/>
          </a:p>
        </p:txBody>
      </p:sp>
    </p:spTree>
    <p:extLst>
      <p:ext uri="{BB962C8B-B14F-4D97-AF65-F5344CB8AC3E}">
        <p14:creationId xmlns:p14="http://schemas.microsoft.com/office/powerpoint/2010/main" val="51752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21AA5-135C-6A6C-E698-00583BF22060}"/>
              </a:ext>
            </a:extLst>
          </p:cNvPr>
          <p:cNvSpPr>
            <a:spLocks noGrp="1"/>
          </p:cNvSpPr>
          <p:nvPr>
            <p:ph type="title"/>
          </p:nvPr>
        </p:nvSpPr>
        <p:spPr/>
        <p:txBody>
          <a:bodyPr/>
          <a:lstStyle/>
          <a:p>
            <a:r>
              <a:rPr lang="en-US" b="1" dirty="0"/>
              <a:t>Challenges</a:t>
            </a:r>
            <a:endParaRPr lang="en-IN" b="1" dirty="0"/>
          </a:p>
        </p:txBody>
      </p:sp>
      <p:sp>
        <p:nvSpPr>
          <p:cNvPr id="3" name="Content Placeholder 2">
            <a:extLst>
              <a:ext uri="{FF2B5EF4-FFF2-40B4-BE49-F238E27FC236}">
                <a16:creationId xmlns:a16="http://schemas.microsoft.com/office/drawing/2014/main" id="{04DDDD8A-1EA9-4387-4F1C-ECFB9A4BA434}"/>
              </a:ext>
            </a:extLst>
          </p:cNvPr>
          <p:cNvSpPr>
            <a:spLocks noGrp="1"/>
          </p:cNvSpPr>
          <p:nvPr>
            <p:ph idx="1"/>
          </p:nvPr>
        </p:nvSpPr>
        <p:spPr>
          <a:xfrm>
            <a:off x="1295401" y="2556931"/>
            <a:ext cx="9788610" cy="3633803"/>
          </a:xfrm>
        </p:spPr>
        <p:txBody>
          <a:bodyPr>
            <a:normAutofit/>
          </a:bodyPr>
          <a:lstStyle/>
          <a:p>
            <a:r>
              <a:rPr lang="en-US" dirty="0"/>
              <a:t>At first, we tried to implement the library which is related to the Bayesian model, but we failed in that because of some limitations in that library.</a:t>
            </a:r>
          </a:p>
          <a:p>
            <a:r>
              <a:rPr lang="en-US" dirty="0"/>
              <a:t>Then we face issues in structing the Matrix </a:t>
            </a:r>
          </a:p>
          <a:p>
            <a:pPr marL="0" indent="0">
              <a:buNone/>
            </a:pPr>
            <a:r>
              <a:rPr lang="en-US" b="1" dirty="0"/>
              <a:t>Solutions:</a:t>
            </a:r>
          </a:p>
          <a:p>
            <a:r>
              <a:rPr lang="en-US" dirty="0"/>
              <a:t>Instead of Bayesian we used Markov methods because through this we can change the states easily and it will be in matrix format which will give more clear vision of changes of states. </a:t>
            </a:r>
          </a:p>
        </p:txBody>
      </p:sp>
    </p:spTree>
    <p:extLst>
      <p:ext uri="{BB962C8B-B14F-4D97-AF65-F5344CB8AC3E}">
        <p14:creationId xmlns:p14="http://schemas.microsoft.com/office/powerpoint/2010/main" val="38929492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7E79C-751E-6A00-4704-AFF1C74DA124}"/>
              </a:ext>
            </a:extLst>
          </p:cNvPr>
          <p:cNvSpPr>
            <a:spLocks noGrp="1"/>
          </p:cNvSpPr>
          <p:nvPr>
            <p:ph type="title"/>
          </p:nvPr>
        </p:nvSpPr>
        <p:spPr/>
        <p:txBody>
          <a:bodyPr/>
          <a:lstStyle/>
          <a:p>
            <a:r>
              <a:rPr lang="en-US" b="1" dirty="0"/>
              <a:t>Results </a:t>
            </a:r>
            <a:endParaRPr lang="en-IN" b="1" dirty="0"/>
          </a:p>
        </p:txBody>
      </p:sp>
      <p:pic>
        <p:nvPicPr>
          <p:cNvPr id="5" name="Content Placeholder 4">
            <a:extLst>
              <a:ext uri="{FF2B5EF4-FFF2-40B4-BE49-F238E27FC236}">
                <a16:creationId xmlns:a16="http://schemas.microsoft.com/office/drawing/2014/main" id="{40DFCA8A-2DFD-6C57-2A9A-F2527664BEEF}"/>
              </a:ext>
            </a:extLst>
          </p:cNvPr>
          <p:cNvPicPr>
            <a:picLocks noGrp="1" noChangeAspect="1"/>
          </p:cNvPicPr>
          <p:nvPr>
            <p:ph idx="1"/>
          </p:nvPr>
        </p:nvPicPr>
        <p:blipFill>
          <a:blip r:embed="rId2"/>
          <a:stretch>
            <a:fillRect/>
          </a:stretch>
        </p:blipFill>
        <p:spPr>
          <a:xfrm>
            <a:off x="1574632" y="2742815"/>
            <a:ext cx="4245400" cy="2867153"/>
          </a:xfrm>
        </p:spPr>
      </p:pic>
      <p:pic>
        <p:nvPicPr>
          <p:cNvPr id="6" name="Content Placeholder 4">
            <a:extLst>
              <a:ext uri="{FF2B5EF4-FFF2-40B4-BE49-F238E27FC236}">
                <a16:creationId xmlns:a16="http://schemas.microsoft.com/office/drawing/2014/main" id="{05BDCB01-637D-AC80-BAA4-71D999DC5ED0}"/>
              </a:ext>
            </a:extLst>
          </p:cNvPr>
          <p:cNvPicPr>
            <a:picLocks noChangeAspect="1"/>
          </p:cNvPicPr>
          <p:nvPr/>
        </p:nvPicPr>
        <p:blipFill>
          <a:blip r:embed="rId3"/>
          <a:stretch>
            <a:fillRect/>
          </a:stretch>
        </p:blipFill>
        <p:spPr>
          <a:xfrm>
            <a:off x="5913513" y="2742815"/>
            <a:ext cx="4836866" cy="2867153"/>
          </a:xfrm>
          <a:prstGeom prst="rect">
            <a:avLst/>
          </a:prstGeom>
        </p:spPr>
      </p:pic>
    </p:spTree>
    <p:extLst>
      <p:ext uri="{BB962C8B-B14F-4D97-AF65-F5344CB8AC3E}">
        <p14:creationId xmlns:p14="http://schemas.microsoft.com/office/powerpoint/2010/main" val="2897803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D462B-D425-4D0F-36BE-8C1E6849F018}"/>
              </a:ext>
            </a:extLst>
          </p:cNvPr>
          <p:cNvSpPr>
            <a:spLocks noGrp="1"/>
          </p:cNvSpPr>
          <p:nvPr>
            <p:ph type="title"/>
          </p:nvPr>
        </p:nvSpPr>
        <p:spPr/>
        <p:txBody>
          <a:bodyPr/>
          <a:lstStyle/>
          <a:p>
            <a:r>
              <a:rPr lang="en-US" b="1" dirty="0"/>
              <a:t>Results</a:t>
            </a:r>
            <a:endParaRPr lang="en-IN" b="1" dirty="0"/>
          </a:p>
        </p:txBody>
      </p:sp>
      <p:pic>
        <p:nvPicPr>
          <p:cNvPr id="8" name="Content Placeholder 4">
            <a:extLst>
              <a:ext uri="{FF2B5EF4-FFF2-40B4-BE49-F238E27FC236}">
                <a16:creationId xmlns:a16="http://schemas.microsoft.com/office/drawing/2014/main" id="{1F628C10-50E5-35F5-FAB0-4C18FD08AC83}"/>
              </a:ext>
            </a:extLst>
          </p:cNvPr>
          <p:cNvPicPr>
            <a:picLocks noGrp="1" noChangeAspect="1"/>
          </p:cNvPicPr>
          <p:nvPr>
            <p:ph idx="1"/>
          </p:nvPr>
        </p:nvPicPr>
        <p:blipFill>
          <a:blip r:embed="rId2"/>
          <a:stretch>
            <a:fillRect/>
          </a:stretch>
        </p:blipFill>
        <p:spPr>
          <a:xfrm>
            <a:off x="2676970" y="2557463"/>
            <a:ext cx="6838059" cy="3317875"/>
          </a:xfrm>
        </p:spPr>
      </p:pic>
    </p:spTree>
    <p:extLst>
      <p:ext uri="{BB962C8B-B14F-4D97-AF65-F5344CB8AC3E}">
        <p14:creationId xmlns:p14="http://schemas.microsoft.com/office/powerpoint/2010/main" val="2272644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8ECD-B02B-5BCC-75A4-A867B8E64160}"/>
              </a:ext>
            </a:extLst>
          </p:cNvPr>
          <p:cNvSpPr>
            <a:spLocks noGrp="1"/>
          </p:cNvSpPr>
          <p:nvPr>
            <p:ph type="title"/>
          </p:nvPr>
        </p:nvSpPr>
        <p:spPr/>
        <p:txBody>
          <a:bodyPr/>
          <a:lstStyle/>
          <a:p>
            <a:r>
              <a:rPr lang="en-US" b="1" dirty="0"/>
              <a:t>Results</a:t>
            </a:r>
            <a:endParaRPr lang="en-IN" b="1" dirty="0"/>
          </a:p>
        </p:txBody>
      </p:sp>
      <p:pic>
        <p:nvPicPr>
          <p:cNvPr id="9" name="Content Placeholder 8">
            <a:extLst>
              <a:ext uri="{FF2B5EF4-FFF2-40B4-BE49-F238E27FC236}">
                <a16:creationId xmlns:a16="http://schemas.microsoft.com/office/drawing/2014/main" id="{4636730A-205E-A5FD-E613-F982AC227F62}"/>
              </a:ext>
            </a:extLst>
          </p:cNvPr>
          <p:cNvPicPr>
            <a:picLocks noGrp="1" noChangeAspect="1"/>
          </p:cNvPicPr>
          <p:nvPr>
            <p:ph idx="1"/>
          </p:nvPr>
        </p:nvPicPr>
        <p:blipFill>
          <a:blip r:embed="rId2"/>
          <a:stretch>
            <a:fillRect/>
          </a:stretch>
        </p:blipFill>
        <p:spPr>
          <a:xfrm>
            <a:off x="1463540" y="2748258"/>
            <a:ext cx="4850996" cy="2989322"/>
          </a:xfrm>
        </p:spPr>
      </p:pic>
      <p:pic>
        <p:nvPicPr>
          <p:cNvPr id="11" name="Picture 10">
            <a:extLst>
              <a:ext uri="{FF2B5EF4-FFF2-40B4-BE49-F238E27FC236}">
                <a16:creationId xmlns:a16="http://schemas.microsoft.com/office/drawing/2014/main" id="{2261F7E6-B23D-DA43-DECA-8D123BB56F1B}"/>
              </a:ext>
            </a:extLst>
          </p:cNvPr>
          <p:cNvPicPr>
            <a:picLocks noChangeAspect="1"/>
          </p:cNvPicPr>
          <p:nvPr/>
        </p:nvPicPr>
        <p:blipFill>
          <a:blip r:embed="rId3"/>
          <a:stretch>
            <a:fillRect/>
          </a:stretch>
        </p:blipFill>
        <p:spPr>
          <a:xfrm>
            <a:off x="6384086" y="2748258"/>
            <a:ext cx="4344374" cy="2989322"/>
          </a:xfrm>
          <a:prstGeom prst="rect">
            <a:avLst/>
          </a:prstGeom>
        </p:spPr>
      </p:pic>
    </p:spTree>
    <p:extLst>
      <p:ext uri="{BB962C8B-B14F-4D97-AF65-F5344CB8AC3E}">
        <p14:creationId xmlns:p14="http://schemas.microsoft.com/office/powerpoint/2010/main" val="4288871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86C42-6766-E9A9-19D3-CE7509F8A10E}"/>
              </a:ext>
            </a:extLst>
          </p:cNvPr>
          <p:cNvSpPr>
            <a:spLocks noGrp="1"/>
          </p:cNvSpPr>
          <p:nvPr>
            <p:ph type="title"/>
          </p:nvPr>
        </p:nvSpPr>
        <p:spPr/>
        <p:txBody>
          <a:bodyPr/>
          <a:lstStyle/>
          <a:p>
            <a:r>
              <a:rPr lang="en-US" b="1" dirty="0"/>
              <a:t>Results</a:t>
            </a:r>
            <a:endParaRPr lang="en-IN" b="1" dirty="0"/>
          </a:p>
        </p:txBody>
      </p:sp>
      <p:pic>
        <p:nvPicPr>
          <p:cNvPr id="5" name="Content Placeholder 4">
            <a:extLst>
              <a:ext uri="{FF2B5EF4-FFF2-40B4-BE49-F238E27FC236}">
                <a16:creationId xmlns:a16="http://schemas.microsoft.com/office/drawing/2014/main" id="{C170760E-9F56-9DF4-2C78-A8544F84BADA}"/>
              </a:ext>
            </a:extLst>
          </p:cNvPr>
          <p:cNvPicPr>
            <a:picLocks noGrp="1" noChangeAspect="1"/>
          </p:cNvPicPr>
          <p:nvPr>
            <p:ph idx="1"/>
          </p:nvPr>
        </p:nvPicPr>
        <p:blipFill>
          <a:blip r:embed="rId2"/>
          <a:stretch>
            <a:fillRect/>
          </a:stretch>
        </p:blipFill>
        <p:spPr>
          <a:xfrm>
            <a:off x="1543061" y="2645229"/>
            <a:ext cx="5004696" cy="2955471"/>
          </a:xfrm>
        </p:spPr>
      </p:pic>
      <p:pic>
        <p:nvPicPr>
          <p:cNvPr id="7" name="Picture 6" descr="A screenshot of a computer&#10;&#10;Description automatically generated">
            <a:extLst>
              <a:ext uri="{FF2B5EF4-FFF2-40B4-BE49-F238E27FC236}">
                <a16:creationId xmlns:a16="http://schemas.microsoft.com/office/drawing/2014/main" id="{72BFC0E6-5342-D14D-294E-30A5D5F31D85}"/>
              </a:ext>
            </a:extLst>
          </p:cNvPr>
          <p:cNvPicPr>
            <a:picLocks noChangeAspect="1"/>
          </p:cNvPicPr>
          <p:nvPr/>
        </p:nvPicPr>
        <p:blipFill>
          <a:blip r:embed="rId3"/>
          <a:stretch>
            <a:fillRect/>
          </a:stretch>
        </p:blipFill>
        <p:spPr>
          <a:xfrm>
            <a:off x="6732815" y="2841171"/>
            <a:ext cx="4163784" cy="2645229"/>
          </a:xfrm>
          <a:prstGeom prst="rect">
            <a:avLst/>
          </a:prstGeom>
        </p:spPr>
      </p:pic>
    </p:spTree>
    <p:extLst>
      <p:ext uri="{BB962C8B-B14F-4D97-AF65-F5344CB8AC3E}">
        <p14:creationId xmlns:p14="http://schemas.microsoft.com/office/powerpoint/2010/main" val="2329769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D6F48-0E36-A50B-C89D-91633D9914ED}"/>
              </a:ext>
            </a:extLst>
          </p:cNvPr>
          <p:cNvSpPr>
            <a:spLocks noGrp="1"/>
          </p:cNvSpPr>
          <p:nvPr>
            <p:ph type="title"/>
          </p:nvPr>
        </p:nvSpPr>
        <p:spPr/>
        <p:txBody>
          <a:bodyPr/>
          <a:lstStyle/>
          <a:p>
            <a:r>
              <a:rPr lang="en-US" b="1" dirty="0"/>
              <a:t>Future Scope</a:t>
            </a:r>
            <a:endParaRPr lang="en-IN" b="1" dirty="0"/>
          </a:p>
        </p:txBody>
      </p:sp>
      <p:sp>
        <p:nvSpPr>
          <p:cNvPr id="7" name="Content Placeholder 6">
            <a:extLst>
              <a:ext uri="{FF2B5EF4-FFF2-40B4-BE49-F238E27FC236}">
                <a16:creationId xmlns:a16="http://schemas.microsoft.com/office/drawing/2014/main" id="{E270BE36-424B-43D2-8CB8-CA1882A90F95}"/>
              </a:ext>
            </a:extLst>
          </p:cNvPr>
          <p:cNvSpPr>
            <a:spLocks noGrp="1"/>
          </p:cNvSpPr>
          <p:nvPr>
            <p:ph idx="1"/>
          </p:nvPr>
        </p:nvSpPr>
        <p:spPr/>
        <p:txBody>
          <a:bodyPr/>
          <a:lstStyle/>
          <a:p>
            <a:r>
              <a:rPr lang="en-US" dirty="0"/>
              <a:t>In future we would like to introduce “Doctor Login”  to see the patients' conditions which will help to give the better treatment to the users. </a:t>
            </a:r>
          </a:p>
          <a:p>
            <a:r>
              <a:rPr lang="en-IN" dirty="0"/>
              <a:t>We will implement AI to predict the possible “Organ Damage” and also Kidney match for the particular user.</a:t>
            </a:r>
          </a:p>
          <a:p>
            <a:r>
              <a:rPr lang="en-IN" dirty="0"/>
              <a:t>We would like to create a new database which will store the previous reports of the users and their data. </a:t>
            </a:r>
          </a:p>
        </p:txBody>
      </p:sp>
    </p:spTree>
    <p:extLst>
      <p:ext uri="{BB962C8B-B14F-4D97-AF65-F5344CB8AC3E}">
        <p14:creationId xmlns:p14="http://schemas.microsoft.com/office/powerpoint/2010/main" val="871810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CE80CE5-D98A-0508-2269-1A72AE97481B}"/>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582687" y="622169"/>
            <a:ext cx="5898444" cy="5630241"/>
          </a:xfrm>
        </p:spPr>
      </p:pic>
      <p:sp>
        <p:nvSpPr>
          <p:cNvPr id="6" name="TextBox 5">
            <a:extLst>
              <a:ext uri="{FF2B5EF4-FFF2-40B4-BE49-F238E27FC236}">
                <a16:creationId xmlns:a16="http://schemas.microsoft.com/office/drawing/2014/main" id="{EA950479-CAA4-DA53-CF97-C15B9F32B3C0}"/>
              </a:ext>
            </a:extLst>
          </p:cNvPr>
          <p:cNvSpPr txBox="1"/>
          <p:nvPr/>
        </p:nvSpPr>
        <p:spPr>
          <a:xfrm>
            <a:off x="582687" y="6252410"/>
            <a:ext cx="5898444" cy="230832"/>
          </a:xfrm>
          <a:prstGeom prst="rect">
            <a:avLst/>
          </a:prstGeom>
          <a:noFill/>
        </p:spPr>
        <p:txBody>
          <a:bodyPr wrap="square" rtlCol="0">
            <a:spAutoFit/>
          </a:bodyPr>
          <a:lstStyle/>
          <a:p>
            <a:r>
              <a:rPr lang="en-US" sz="900">
                <a:hlinkClick r:id="rId3" tooltip="https://cocoonh.deviantart.com/art/Skype-UI-concept-02-313197105"/>
              </a:rPr>
              <a:t>This Photo</a:t>
            </a:r>
            <a:r>
              <a:rPr lang="en-US" sz="900"/>
              <a:t> by Unknown Author is licensed under </a:t>
            </a:r>
            <a:r>
              <a:rPr lang="en-US" sz="900">
                <a:hlinkClick r:id="rId4" tooltip="https://creativecommons.org/licenses/by-nc-nd/3.0/"/>
              </a:rPr>
              <a:t>CC BY-NC-ND</a:t>
            </a:r>
            <a:endParaRPr lang="en-US" sz="900"/>
          </a:p>
        </p:txBody>
      </p:sp>
      <p:sp>
        <p:nvSpPr>
          <p:cNvPr id="7" name="Scroll: Horizontal 6">
            <a:extLst>
              <a:ext uri="{FF2B5EF4-FFF2-40B4-BE49-F238E27FC236}">
                <a16:creationId xmlns:a16="http://schemas.microsoft.com/office/drawing/2014/main" id="{0BD3213F-61E4-5274-DFD0-785F4B6D9B17}"/>
              </a:ext>
            </a:extLst>
          </p:cNvPr>
          <p:cNvSpPr/>
          <p:nvPr/>
        </p:nvSpPr>
        <p:spPr>
          <a:xfrm>
            <a:off x="6481131" y="1385740"/>
            <a:ext cx="5128182" cy="3469064"/>
          </a:xfrm>
          <a:prstGeom prst="horizontalScrol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Times New Roman" panose="02020603050405020304" pitchFamily="18" charset="0"/>
                <a:cs typeface="Times New Roman" panose="02020603050405020304" pitchFamily="18" charset="0"/>
              </a:rPr>
              <a:t>Are You Ready to Explore Our Application?</a:t>
            </a:r>
          </a:p>
          <a:p>
            <a:pPr algn="ct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25182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C47C6-54ED-9380-E176-D109F9BEFB2B}"/>
              </a:ext>
            </a:extLst>
          </p:cNvPr>
          <p:cNvSpPr>
            <a:spLocks noGrp="1"/>
          </p:cNvSpPr>
          <p:nvPr>
            <p:ph type="title"/>
          </p:nvPr>
        </p:nvSpPr>
        <p:spPr/>
        <p:txBody>
          <a:bodyPr/>
          <a:lstStyle/>
          <a:p>
            <a:r>
              <a:rPr lang="en-US" b="1" dirty="0"/>
              <a:t>Conclusion</a:t>
            </a:r>
            <a:endParaRPr lang="en-IN" b="1" dirty="0"/>
          </a:p>
        </p:txBody>
      </p:sp>
      <p:sp>
        <p:nvSpPr>
          <p:cNvPr id="3" name="Content Placeholder 2">
            <a:extLst>
              <a:ext uri="{FF2B5EF4-FFF2-40B4-BE49-F238E27FC236}">
                <a16:creationId xmlns:a16="http://schemas.microsoft.com/office/drawing/2014/main" id="{EA961E7B-CE9E-238E-0C7A-ED5859EACA37}"/>
              </a:ext>
            </a:extLst>
          </p:cNvPr>
          <p:cNvSpPr>
            <a:spLocks noGrp="1"/>
          </p:cNvSpPr>
          <p:nvPr>
            <p:ph idx="1"/>
          </p:nvPr>
        </p:nvSpPr>
        <p:spPr/>
        <p:txBody>
          <a:bodyPr/>
          <a:lstStyle/>
          <a:p>
            <a:r>
              <a:rPr lang="en-US" dirty="0"/>
              <a:t>I would like to conclude for this we have Markov model which is concept of Probabilistic Data Management we got a good accuracy values and we made it user friendly means understandable to the users. </a:t>
            </a:r>
          </a:p>
          <a:p>
            <a:r>
              <a:rPr lang="en-US" dirty="0"/>
              <a:t>Trough this project we have learned more about Markov Model and structuring the Matrix. </a:t>
            </a:r>
          </a:p>
          <a:p>
            <a:r>
              <a:rPr lang="en-US" dirty="0"/>
              <a:t>Moreover, we can even use Bayesian network library instead of Markov because we think structuring matrix is complex. Because in further improvements Bayesian model helps in deal with the complex relationships. </a:t>
            </a:r>
            <a:endParaRPr lang="en-IN" dirty="0"/>
          </a:p>
        </p:txBody>
      </p:sp>
    </p:spTree>
    <p:extLst>
      <p:ext uri="{BB962C8B-B14F-4D97-AF65-F5344CB8AC3E}">
        <p14:creationId xmlns:p14="http://schemas.microsoft.com/office/powerpoint/2010/main" val="369842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68F2C-2729-B69B-4BF4-48F109B708D1}"/>
              </a:ext>
            </a:extLst>
          </p:cNvPr>
          <p:cNvSpPr>
            <a:spLocks noGrp="1"/>
          </p:cNvSpPr>
          <p:nvPr>
            <p:ph type="title"/>
          </p:nvPr>
        </p:nvSpPr>
        <p:spPr/>
        <p:txBody>
          <a:bodyPr/>
          <a:lstStyle/>
          <a:p>
            <a:r>
              <a:rPr lang="en-US" b="1" dirty="0"/>
              <a:t>Group Members</a:t>
            </a:r>
            <a:endParaRPr lang="en-IN" b="1" dirty="0"/>
          </a:p>
        </p:txBody>
      </p:sp>
      <p:sp>
        <p:nvSpPr>
          <p:cNvPr id="3" name="Content Placeholder 2">
            <a:extLst>
              <a:ext uri="{FF2B5EF4-FFF2-40B4-BE49-F238E27FC236}">
                <a16:creationId xmlns:a16="http://schemas.microsoft.com/office/drawing/2014/main" id="{F9EF28F7-5666-A57E-5C43-3A2B4689F7B9}"/>
              </a:ext>
            </a:extLst>
          </p:cNvPr>
          <p:cNvSpPr>
            <a:spLocks noGrp="1"/>
          </p:cNvSpPr>
          <p:nvPr>
            <p:ph idx="1"/>
          </p:nvPr>
        </p:nvSpPr>
        <p:spPr/>
        <p:txBody>
          <a:bodyPr/>
          <a:lstStyle/>
          <a:p>
            <a:r>
              <a:rPr lang="en-US" b="1" dirty="0"/>
              <a:t>Raghava Jaya Sai Rakesh Kota – 811300200 (</a:t>
            </a:r>
            <a:r>
              <a:rPr lang="en-US" b="1" dirty="0">
                <a:hlinkClick r:id="rId2"/>
              </a:rPr>
              <a:t>rkota1@kent.edu</a:t>
            </a:r>
            <a:r>
              <a:rPr lang="en-US" b="1" dirty="0"/>
              <a:t>)</a:t>
            </a:r>
          </a:p>
          <a:p>
            <a:r>
              <a:rPr lang="en-US" b="1" dirty="0"/>
              <a:t>Shashank Uppalamurty  - 811286818 (</a:t>
            </a:r>
            <a:r>
              <a:rPr lang="en-US" b="1" dirty="0">
                <a:hlinkClick r:id="rId3"/>
              </a:rPr>
              <a:t>suppalam@kent.edu</a:t>
            </a:r>
            <a:r>
              <a:rPr lang="en-US" b="1" dirty="0"/>
              <a:t>)</a:t>
            </a:r>
          </a:p>
          <a:p>
            <a:r>
              <a:rPr lang="en-IN" b="1" dirty="0"/>
              <a:t>Praveen Kumar Botta – 811324631 (</a:t>
            </a:r>
            <a:r>
              <a:rPr lang="en-IN" b="1" dirty="0">
                <a:hlinkClick r:id="rId4"/>
              </a:rPr>
              <a:t>pbotta1@kent.edu</a:t>
            </a:r>
            <a:r>
              <a:rPr lang="en-IN" b="1" dirty="0"/>
              <a:t>)</a:t>
            </a:r>
          </a:p>
          <a:p>
            <a:r>
              <a:rPr lang="en-IN" b="1" dirty="0"/>
              <a:t>Venkatesh Reddy Kesari – 811313636 (</a:t>
            </a:r>
            <a:r>
              <a:rPr lang="en-IN" b="1" dirty="0">
                <a:hlinkClick r:id="rId5"/>
              </a:rPr>
              <a:t>vkesari1@kent.edu</a:t>
            </a:r>
            <a:r>
              <a:rPr lang="en-IN" b="1" dirty="0"/>
              <a:t>)</a:t>
            </a:r>
          </a:p>
          <a:p>
            <a:r>
              <a:rPr lang="en-IN" b="1" dirty="0"/>
              <a:t>Sravani Cheepilla – 811290164 (</a:t>
            </a:r>
            <a:r>
              <a:rPr lang="en-IN" b="1" dirty="0">
                <a:hlinkClick r:id="rId6"/>
              </a:rPr>
              <a:t>Scheepil@kent.edu</a:t>
            </a:r>
            <a:r>
              <a:rPr lang="en-IN" b="1" dirty="0"/>
              <a:t>)</a:t>
            </a:r>
          </a:p>
          <a:p>
            <a:r>
              <a:rPr lang="en-IN" b="1" dirty="0"/>
              <a:t>Sai Krishna Nalluri – 811286663 (</a:t>
            </a:r>
            <a:r>
              <a:rPr lang="en-IN" b="1" dirty="0">
                <a:hlinkClick r:id="rId7"/>
              </a:rPr>
              <a:t>Snallur2@kent.edu</a:t>
            </a:r>
            <a:r>
              <a:rPr lang="en-IN" b="1" dirty="0"/>
              <a:t>)</a:t>
            </a:r>
          </a:p>
          <a:p>
            <a:endParaRPr lang="en-IN" b="1" dirty="0"/>
          </a:p>
        </p:txBody>
      </p:sp>
    </p:spTree>
    <p:extLst>
      <p:ext uri="{BB962C8B-B14F-4D97-AF65-F5344CB8AC3E}">
        <p14:creationId xmlns:p14="http://schemas.microsoft.com/office/powerpoint/2010/main" val="42459224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DF8837B-BAE2-489A-8F93-69216307D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erial view of a highway near the ocean">
            <a:extLst>
              <a:ext uri="{FF2B5EF4-FFF2-40B4-BE49-F238E27FC236}">
                <a16:creationId xmlns:a16="http://schemas.microsoft.com/office/drawing/2014/main" id="{A4B82CB1-55C3-FF7F-7A41-50D22A60536B}"/>
              </a:ext>
            </a:extLst>
          </p:cNvPr>
          <p:cNvPicPr>
            <a:picLocks noChangeAspect="1"/>
          </p:cNvPicPr>
          <p:nvPr/>
        </p:nvPicPr>
        <p:blipFill>
          <a:blip r:embed="rId2">
            <a:alphaModFix amt="50000"/>
          </a:blip>
          <a:srcRect t="11833" b="13167"/>
          <a:stretch/>
        </p:blipFill>
        <p:spPr>
          <a:xfrm>
            <a:off x="20" y="10"/>
            <a:ext cx="12191980" cy="6857990"/>
          </a:xfrm>
          <a:prstGeom prst="rect">
            <a:avLst/>
          </a:prstGeom>
        </p:spPr>
      </p:pic>
      <p:sp>
        <p:nvSpPr>
          <p:cNvPr id="4" name="Title 3">
            <a:extLst>
              <a:ext uri="{FF2B5EF4-FFF2-40B4-BE49-F238E27FC236}">
                <a16:creationId xmlns:a16="http://schemas.microsoft.com/office/drawing/2014/main" id="{37E27F26-2731-4E0F-E53A-B06868F7002F}"/>
              </a:ext>
            </a:extLst>
          </p:cNvPr>
          <p:cNvSpPr>
            <a:spLocks noGrp="1"/>
          </p:cNvSpPr>
          <p:nvPr>
            <p:ph type="ctrTitle"/>
          </p:nvPr>
        </p:nvSpPr>
        <p:spPr>
          <a:xfrm>
            <a:off x="2692398" y="1871131"/>
            <a:ext cx="6815669" cy="1515533"/>
          </a:xfrm>
        </p:spPr>
        <p:txBody>
          <a:bodyPr>
            <a:normAutofit/>
          </a:bodyPr>
          <a:lstStyle/>
          <a:p>
            <a:r>
              <a:rPr lang="en-US">
                <a:solidFill>
                  <a:srgbClr val="FFFFFF"/>
                </a:solidFill>
              </a:rPr>
              <a:t>Thank you </a:t>
            </a:r>
            <a:endParaRPr lang="en-IN">
              <a:solidFill>
                <a:srgbClr val="FFFFFF"/>
              </a:solidFill>
            </a:endParaRPr>
          </a:p>
        </p:txBody>
      </p:sp>
      <p:sp>
        <p:nvSpPr>
          <p:cNvPr id="5" name="Subtitle 4">
            <a:extLst>
              <a:ext uri="{FF2B5EF4-FFF2-40B4-BE49-F238E27FC236}">
                <a16:creationId xmlns:a16="http://schemas.microsoft.com/office/drawing/2014/main" id="{86375295-62F1-7827-A5AA-F565A9763406}"/>
              </a:ext>
            </a:extLst>
          </p:cNvPr>
          <p:cNvSpPr>
            <a:spLocks noGrp="1"/>
          </p:cNvSpPr>
          <p:nvPr>
            <p:ph type="subTitle" idx="1"/>
          </p:nvPr>
        </p:nvSpPr>
        <p:spPr>
          <a:xfrm>
            <a:off x="2692398" y="3657597"/>
            <a:ext cx="6815669" cy="1320802"/>
          </a:xfrm>
        </p:spPr>
        <p:txBody>
          <a:bodyPr>
            <a:normAutofit/>
          </a:bodyPr>
          <a:lstStyle/>
          <a:p>
            <a:r>
              <a:rPr lang="en-US">
                <a:solidFill>
                  <a:srgbClr val="FFFFFF"/>
                </a:solidFill>
              </a:rPr>
              <a:t> </a:t>
            </a:r>
            <a:endParaRPr lang="en-IN">
              <a:solidFill>
                <a:srgbClr val="FFFFFF"/>
              </a:solidFill>
            </a:endParaRPr>
          </a:p>
        </p:txBody>
      </p:sp>
      <p:cxnSp>
        <p:nvCxnSpPr>
          <p:cNvPr id="13" name="Straight Connector 12">
            <a:extLst>
              <a:ext uri="{FF2B5EF4-FFF2-40B4-BE49-F238E27FC236}">
                <a16:creationId xmlns:a16="http://schemas.microsoft.com/office/drawing/2014/main" id="{B48BEE9B-A2F4-4BF3-9EAD-16E1A7FC2DC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699932" y="3510608"/>
            <a:ext cx="5120640" cy="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754373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7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57038-BE8A-6CE6-50CC-E6BC6413AD38}"/>
              </a:ext>
            </a:extLst>
          </p:cNvPr>
          <p:cNvSpPr>
            <a:spLocks noGrp="1"/>
          </p:cNvSpPr>
          <p:nvPr>
            <p:ph type="title"/>
          </p:nvPr>
        </p:nvSpPr>
        <p:spPr/>
        <p:txBody>
          <a:bodyPr/>
          <a:lstStyle/>
          <a:p>
            <a:r>
              <a:rPr lang="en-US" b="1" dirty="0"/>
              <a:t>Introduction</a:t>
            </a:r>
            <a:endParaRPr lang="en-IN" b="1" dirty="0"/>
          </a:p>
        </p:txBody>
      </p:sp>
      <p:sp>
        <p:nvSpPr>
          <p:cNvPr id="3" name="Content Placeholder 2">
            <a:extLst>
              <a:ext uri="{FF2B5EF4-FFF2-40B4-BE49-F238E27FC236}">
                <a16:creationId xmlns:a16="http://schemas.microsoft.com/office/drawing/2014/main" id="{FBE8787E-EDC4-50A1-BDF2-90D6182E0AA7}"/>
              </a:ext>
            </a:extLst>
          </p:cNvPr>
          <p:cNvSpPr>
            <a:spLocks noGrp="1"/>
          </p:cNvSpPr>
          <p:nvPr>
            <p:ph idx="1"/>
          </p:nvPr>
        </p:nvSpPr>
        <p:spPr/>
        <p:txBody>
          <a:bodyPr/>
          <a:lstStyle/>
          <a:p>
            <a:pPr algn="just"/>
            <a:r>
              <a:rPr lang="en-US" dirty="0"/>
              <a:t>Kidney Creatine Analysis is web application which will help to forecast the fluctuations in the creatine levels based on diet of patients. Through this website the user can check the eligibility for the donation of their kidney.</a:t>
            </a:r>
          </a:p>
          <a:p>
            <a:pPr algn="just"/>
            <a:r>
              <a:rPr lang="en-US" dirty="0"/>
              <a:t>There are some existing websites which will do the same functionalities but those are not user friendly because the terminologies they used in that is not understandable for every user. Moreover, to perform this operations we have to deal with uncertain data. So, in our project we have used some topics which are related to the PDM. </a:t>
            </a:r>
            <a:endParaRPr lang="en-IN" dirty="0"/>
          </a:p>
        </p:txBody>
      </p:sp>
    </p:spTree>
    <p:extLst>
      <p:ext uri="{BB962C8B-B14F-4D97-AF65-F5344CB8AC3E}">
        <p14:creationId xmlns:p14="http://schemas.microsoft.com/office/powerpoint/2010/main" val="369443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7A8A8-CE19-AA26-FB6D-1D4D4F7B1105}"/>
              </a:ext>
            </a:extLst>
          </p:cNvPr>
          <p:cNvSpPr>
            <a:spLocks noGrp="1"/>
          </p:cNvSpPr>
          <p:nvPr>
            <p:ph type="title"/>
          </p:nvPr>
        </p:nvSpPr>
        <p:spPr/>
        <p:txBody>
          <a:bodyPr/>
          <a:lstStyle/>
          <a:p>
            <a:r>
              <a:rPr lang="en-US" b="1" dirty="0"/>
              <a:t>Problem Statement</a:t>
            </a:r>
            <a:endParaRPr lang="en-IN" b="1" dirty="0"/>
          </a:p>
        </p:txBody>
      </p:sp>
      <p:sp>
        <p:nvSpPr>
          <p:cNvPr id="3" name="Content Placeholder 2">
            <a:extLst>
              <a:ext uri="{FF2B5EF4-FFF2-40B4-BE49-F238E27FC236}">
                <a16:creationId xmlns:a16="http://schemas.microsoft.com/office/drawing/2014/main" id="{A1D6160C-CDF4-4DE0-DF9F-5593E0296DDF}"/>
              </a:ext>
            </a:extLst>
          </p:cNvPr>
          <p:cNvSpPr>
            <a:spLocks noGrp="1"/>
          </p:cNvSpPr>
          <p:nvPr>
            <p:ph idx="1"/>
          </p:nvPr>
        </p:nvSpPr>
        <p:spPr/>
        <p:txBody>
          <a:bodyPr/>
          <a:lstStyle/>
          <a:p>
            <a:pPr algn="just"/>
            <a:r>
              <a:rPr lang="en-US" b="1" dirty="0"/>
              <a:t>Problem Statement: </a:t>
            </a:r>
            <a:r>
              <a:rPr lang="en-US" dirty="0"/>
              <a:t>For the patients who are suffering with the diabetes and kidney issues they should follow some diet which was recommended by the doctors. In that they must control their salt intake, water intake, </a:t>
            </a:r>
            <a:r>
              <a:rPr lang="en-US" dirty="0" err="1"/>
              <a:t>bmi</a:t>
            </a:r>
            <a:r>
              <a:rPr lang="en-US" dirty="0"/>
              <a:t> etc. </a:t>
            </a:r>
            <a:r>
              <a:rPr lang="en-IN" dirty="0"/>
              <a:t>But some times it become difficult to users to predict there fluctuations in their creatine levels. Moreover the existing websites are not having good interface. Those are getting issues with the accuracy and major complaint is those are failing in deal with uncertainty of the data.</a:t>
            </a:r>
          </a:p>
          <a:p>
            <a:endParaRPr lang="en-US" dirty="0"/>
          </a:p>
        </p:txBody>
      </p:sp>
    </p:spTree>
    <p:extLst>
      <p:ext uri="{BB962C8B-B14F-4D97-AF65-F5344CB8AC3E}">
        <p14:creationId xmlns:p14="http://schemas.microsoft.com/office/powerpoint/2010/main" val="3551482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7670F-B18B-D7EC-BB54-24A702E52587}"/>
              </a:ext>
            </a:extLst>
          </p:cNvPr>
          <p:cNvSpPr>
            <a:spLocks noGrp="1"/>
          </p:cNvSpPr>
          <p:nvPr>
            <p:ph type="title"/>
          </p:nvPr>
        </p:nvSpPr>
        <p:spPr/>
        <p:txBody>
          <a:bodyPr/>
          <a:lstStyle/>
          <a:p>
            <a:r>
              <a:rPr lang="en-US" b="1" dirty="0"/>
              <a:t>Proposed Solution</a:t>
            </a:r>
            <a:endParaRPr lang="en-IN" b="1" dirty="0"/>
          </a:p>
        </p:txBody>
      </p:sp>
      <p:sp>
        <p:nvSpPr>
          <p:cNvPr id="3" name="Content Placeholder 2">
            <a:extLst>
              <a:ext uri="{FF2B5EF4-FFF2-40B4-BE49-F238E27FC236}">
                <a16:creationId xmlns:a16="http://schemas.microsoft.com/office/drawing/2014/main" id="{B39B0B27-D0BF-1AC4-D63B-526D01F0BD02}"/>
              </a:ext>
            </a:extLst>
          </p:cNvPr>
          <p:cNvSpPr>
            <a:spLocks noGrp="1"/>
          </p:cNvSpPr>
          <p:nvPr>
            <p:ph idx="1"/>
          </p:nvPr>
        </p:nvSpPr>
        <p:spPr>
          <a:xfrm>
            <a:off x="1295401" y="2556931"/>
            <a:ext cx="9601196" cy="3605329"/>
          </a:xfrm>
        </p:spPr>
        <p:txBody>
          <a:bodyPr>
            <a:normAutofit fontScale="92500"/>
          </a:bodyPr>
          <a:lstStyle/>
          <a:p>
            <a:r>
              <a:rPr lang="en-US" dirty="0"/>
              <a:t>At first, we tried to enhance the user interface by asking some simple values like </a:t>
            </a:r>
          </a:p>
          <a:p>
            <a:pPr lvl="1"/>
            <a:r>
              <a:rPr lang="en-US" dirty="0"/>
              <a:t>Salt intake</a:t>
            </a:r>
          </a:p>
          <a:p>
            <a:pPr lvl="1"/>
            <a:r>
              <a:rPr lang="en-US" dirty="0"/>
              <a:t>Water Intake</a:t>
            </a:r>
          </a:p>
          <a:p>
            <a:pPr lvl="1"/>
            <a:r>
              <a:rPr lang="en-US" dirty="0"/>
              <a:t>BMI </a:t>
            </a:r>
          </a:p>
          <a:p>
            <a:pPr lvl="1"/>
            <a:r>
              <a:rPr lang="en-US" dirty="0"/>
              <a:t>Physical Exercise per day</a:t>
            </a:r>
          </a:p>
          <a:p>
            <a:pPr lvl="1"/>
            <a:r>
              <a:rPr lang="en-US" dirty="0"/>
              <a:t>BMI etc.</a:t>
            </a:r>
          </a:p>
          <a:p>
            <a:r>
              <a:rPr lang="en-US" dirty="0"/>
              <a:t>To deal with uncertainty we have used Bayesian algorithm and Marvok model. Because the values having so many uncertainties.</a:t>
            </a:r>
            <a:endParaRPr lang="en-IN" dirty="0"/>
          </a:p>
          <a:p>
            <a:pPr marL="457200" lvl="1" indent="0">
              <a:buNone/>
            </a:pPr>
            <a:endParaRPr lang="en-IN" dirty="0"/>
          </a:p>
        </p:txBody>
      </p:sp>
    </p:spTree>
    <p:extLst>
      <p:ext uri="{BB962C8B-B14F-4D97-AF65-F5344CB8AC3E}">
        <p14:creationId xmlns:p14="http://schemas.microsoft.com/office/powerpoint/2010/main" val="3779258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3F4B9-F602-8387-69D4-9A2CC8BA9C82}"/>
              </a:ext>
            </a:extLst>
          </p:cNvPr>
          <p:cNvSpPr>
            <a:spLocks noGrp="1"/>
          </p:cNvSpPr>
          <p:nvPr>
            <p:ph type="title"/>
          </p:nvPr>
        </p:nvSpPr>
        <p:spPr/>
        <p:txBody>
          <a:bodyPr/>
          <a:lstStyle/>
          <a:p>
            <a:r>
              <a:rPr lang="en-US" b="1" dirty="0"/>
              <a:t>Dataset</a:t>
            </a:r>
            <a:endParaRPr lang="en-IN" b="1" dirty="0"/>
          </a:p>
        </p:txBody>
      </p:sp>
      <p:sp>
        <p:nvSpPr>
          <p:cNvPr id="3" name="Content Placeholder 2">
            <a:extLst>
              <a:ext uri="{FF2B5EF4-FFF2-40B4-BE49-F238E27FC236}">
                <a16:creationId xmlns:a16="http://schemas.microsoft.com/office/drawing/2014/main" id="{755D61D0-ECCB-2701-C74D-56CE1F7475DF}"/>
              </a:ext>
            </a:extLst>
          </p:cNvPr>
          <p:cNvSpPr>
            <a:spLocks noGrp="1"/>
          </p:cNvSpPr>
          <p:nvPr>
            <p:ph idx="1"/>
          </p:nvPr>
        </p:nvSpPr>
        <p:spPr/>
        <p:txBody>
          <a:bodyPr/>
          <a:lstStyle/>
          <a:p>
            <a:r>
              <a:rPr lang="en-US" dirty="0"/>
              <a:t>To deal with this problem we have used a dataset named </a:t>
            </a:r>
            <a:r>
              <a:rPr lang="en-US" b="1" dirty="0"/>
              <a:t>“Diabetes Health Indicator dataset”.</a:t>
            </a:r>
          </a:p>
          <a:p>
            <a:r>
              <a:rPr lang="en-US" dirty="0"/>
              <a:t>This is the best dataset because, this dataset is including some metrics like blood glucose levels, BMI, and hypertension status and these are closely linked to kidney and their creatine levels. </a:t>
            </a:r>
            <a:r>
              <a:rPr lang="en-IN" dirty="0"/>
              <a:t>So, through this dataset it is easy to access the potential risk in fluctuations of creatine. </a:t>
            </a:r>
          </a:p>
          <a:p>
            <a:r>
              <a:rPr lang="en-IN" dirty="0"/>
              <a:t>This dataset will help to identify the complex interdependencies between inputs like salt intake, water intake etc. </a:t>
            </a:r>
            <a:endParaRPr lang="en-US" dirty="0"/>
          </a:p>
        </p:txBody>
      </p:sp>
    </p:spTree>
    <p:extLst>
      <p:ext uri="{BB962C8B-B14F-4D97-AF65-F5344CB8AC3E}">
        <p14:creationId xmlns:p14="http://schemas.microsoft.com/office/powerpoint/2010/main" val="3083881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A0757-AD4D-ADA5-C8D3-FE17BDA80403}"/>
              </a:ext>
            </a:extLst>
          </p:cNvPr>
          <p:cNvSpPr>
            <a:spLocks noGrp="1"/>
          </p:cNvSpPr>
          <p:nvPr>
            <p:ph type="title"/>
          </p:nvPr>
        </p:nvSpPr>
        <p:spPr/>
        <p:txBody>
          <a:bodyPr/>
          <a:lstStyle/>
          <a:p>
            <a:r>
              <a:rPr lang="en-US" b="1" dirty="0"/>
              <a:t>Dataset</a:t>
            </a:r>
            <a:endParaRPr lang="en-IN" b="1" dirty="0"/>
          </a:p>
        </p:txBody>
      </p:sp>
      <p:sp>
        <p:nvSpPr>
          <p:cNvPr id="3" name="Content Placeholder 2">
            <a:extLst>
              <a:ext uri="{FF2B5EF4-FFF2-40B4-BE49-F238E27FC236}">
                <a16:creationId xmlns:a16="http://schemas.microsoft.com/office/drawing/2014/main" id="{AA3D950C-86CA-0326-88B3-6FE53C72F3EE}"/>
              </a:ext>
            </a:extLst>
          </p:cNvPr>
          <p:cNvSpPr>
            <a:spLocks noGrp="1"/>
          </p:cNvSpPr>
          <p:nvPr>
            <p:ph idx="1"/>
          </p:nvPr>
        </p:nvSpPr>
        <p:spPr/>
        <p:txBody>
          <a:bodyPr/>
          <a:lstStyle/>
          <a:p>
            <a:r>
              <a:rPr lang="en-US" dirty="0"/>
              <a:t>This dataset is fit for PDM because the patient's data will always uncertain and those are very noisy. This dataset will also allow classification od patient states (normal, at – risk, or critical).</a:t>
            </a:r>
          </a:p>
          <a:p>
            <a:r>
              <a:rPr lang="en-US" dirty="0"/>
              <a:t>For this initially we have decided to use Bayesian Network but later we used Markov model. This Markov model offers structured way to handle variability and gaps in health data.  </a:t>
            </a:r>
          </a:p>
          <a:p>
            <a:r>
              <a:rPr lang="en-US" dirty="0"/>
              <a:t>Mainly this dataset is used to train the model.</a:t>
            </a:r>
            <a:endParaRPr lang="en-IN" dirty="0"/>
          </a:p>
        </p:txBody>
      </p:sp>
    </p:spTree>
    <p:extLst>
      <p:ext uri="{BB962C8B-B14F-4D97-AF65-F5344CB8AC3E}">
        <p14:creationId xmlns:p14="http://schemas.microsoft.com/office/powerpoint/2010/main" val="1133814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56E41F-B8E0-4D18-B554-FD40260DE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DB31E17-E562-4F82-98D0-858C84120F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3" name="Picture 12">
              <a:extLst>
                <a:ext uri="{FF2B5EF4-FFF2-40B4-BE49-F238E27FC236}">
                  <a16:creationId xmlns:a16="http://schemas.microsoft.com/office/drawing/2014/main" id="{58BF3B07-5EF6-4E5B-834E-C1398DB60AD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4" name="Rectangle 13">
              <a:extLst>
                <a:ext uri="{FF2B5EF4-FFF2-40B4-BE49-F238E27FC236}">
                  <a16:creationId xmlns:a16="http://schemas.microsoft.com/office/drawing/2014/main" id="{3DDA1859-D108-4C60-B38B-C85485AB38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15" name="Picture 14">
              <a:extLst>
                <a:ext uri="{FF2B5EF4-FFF2-40B4-BE49-F238E27FC236}">
                  <a16:creationId xmlns:a16="http://schemas.microsoft.com/office/drawing/2014/main" id="{E498EA77-084B-43CC-B94D-566F1D8E1EE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6" name="Picture 15">
              <a:extLst>
                <a:ext uri="{FF2B5EF4-FFF2-40B4-BE49-F238E27FC236}">
                  <a16:creationId xmlns:a16="http://schemas.microsoft.com/office/drawing/2014/main" id="{99B16D3F-47E8-419E-9C4E-ED6FC918FBB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E98EF708-8C50-83CE-0D51-A5FBA60325F2}"/>
              </a:ext>
            </a:extLst>
          </p:cNvPr>
          <p:cNvSpPr>
            <a:spLocks noGrp="1"/>
          </p:cNvSpPr>
          <p:nvPr>
            <p:ph type="title"/>
          </p:nvPr>
        </p:nvSpPr>
        <p:spPr>
          <a:xfrm>
            <a:off x="7535825" y="982132"/>
            <a:ext cx="3360772" cy="1303867"/>
          </a:xfrm>
        </p:spPr>
        <p:txBody>
          <a:bodyPr>
            <a:normAutofit/>
          </a:bodyPr>
          <a:lstStyle/>
          <a:p>
            <a:r>
              <a:rPr lang="en-US" b="1">
                <a:solidFill>
                  <a:srgbClr val="262626"/>
                </a:solidFill>
              </a:rPr>
              <a:t>Methodology</a:t>
            </a:r>
            <a:endParaRPr lang="en-IN" b="1">
              <a:solidFill>
                <a:srgbClr val="262626"/>
              </a:solidFill>
            </a:endParaRPr>
          </a:p>
        </p:txBody>
      </p:sp>
      <p:sp>
        <p:nvSpPr>
          <p:cNvPr id="18" name="Rectangle 17">
            <a:extLst>
              <a:ext uri="{FF2B5EF4-FFF2-40B4-BE49-F238E27FC236}">
                <a16:creationId xmlns:a16="http://schemas.microsoft.com/office/drawing/2014/main" id="{23E937B9-07EE-456A-A31C-41A8866E2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 shot of a computer program&#10;&#10;Description automatically generated">
            <a:extLst>
              <a:ext uri="{FF2B5EF4-FFF2-40B4-BE49-F238E27FC236}">
                <a16:creationId xmlns:a16="http://schemas.microsoft.com/office/drawing/2014/main" id="{C515FCBA-13EA-5D7C-E8A1-ED68742E338C}"/>
              </a:ext>
            </a:extLst>
          </p:cNvPr>
          <p:cNvPicPr>
            <a:picLocks noChangeAspect="1"/>
          </p:cNvPicPr>
          <p:nvPr/>
        </p:nvPicPr>
        <p:blipFill>
          <a:blip r:embed="rId5"/>
          <a:stretch>
            <a:fillRect/>
          </a:stretch>
        </p:blipFill>
        <p:spPr>
          <a:xfrm>
            <a:off x="1412683" y="2537700"/>
            <a:ext cx="5278777" cy="1603795"/>
          </a:xfrm>
          <a:prstGeom prst="rect">
            <a:avLst/>
          </a:prstGeom>
        </p:spPr>
      </p:pic>
      <p:cxnSp>
        <p:nvCxnSpPr>
          <p:cNvPr id="20" name="Straight Connector 19">
            <a:extLst>
              <a:ext uri="{FF2B5EF4-FFF2-40B4-BE49-F238E27FC236}">
                <a16:creationId xmlns:a16="http://schemas.microsoft.com/office/drawing/2014/main" id="{FD2308B7-2829-44DD-B213-27EEBDED1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6A36C7F2-F3C2-6B95-57F2-C5024AB20747}"/>
              </a:ext>
            </a:extLst>
          </p:cNvPr>
          <p:cNvSpPr>
            <a:spLocks noGrp="1"/>
          </p:cNvSpPr>
          <p:nvPr>
            <p:ph idx="1"/>
          </p:nvPr>
        </p:nvSpPr>
        <p:spPr>
          <a:xfrm>
            <a:off x="7535824" y="2556932"/>
            <a:ext cx="3360771" cy="3318936"/>
          </a:xfrm>
        </p:spPr>
        <p:txBody>
          <a:bodyPr>
            <a:normAutofit fontScale="92500" lnSpcReduction="10000"/>
          </a:bodyPr>
          <a:lstStyle/>
          <a:p>
            <a:r>
              <a:rPr lang="en-US" dirty="0">
                <a:solidFill>
                  <a:srgbClr val="262626"/>
                </a:solidFill>
              </a:rPr>
              <a:t>In this I have used Markov Model because this is a statistical model, and it used matrix representation to represent the transitions between different states. To check Accuracy we used “Random Forest Model”. </a:t>
            </a:r>
            <a:endParaRPr lang="en-IN" dirty="0">
              <a:solidFill>
                <a:srgbClr val="262626"/>
              </a:solidFill>
            </a:endParaRPr>
          </a:p>
        </p:txBody>
      </p:sp>
    </p:spTree>
    <p:extLst>
      <p:ext uri="{BB962C8B-B14F-4D97-AF65-F5344CB8AC3E}">
        <p14:creationId xmlns:p14="http://schemas.microsoft.com/office/powerpoint/2010/main" val="2197987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2B05-2111-E14C-C789-F0EB819BFD58}"/>
              </a:ext>
            </a:extLst>
          </p:cNvPr>
          <p:cNvSpPr>
            <a:spLocks noGrp="1"/>
          </p:cNvSpPr>
          <p:nvPr>
            <p:ph type="title"/>
          </p:nvPr>
        </p:nvSpPr>
        <p:spPr/>
        <p:txBody>
          <a:bodyPr/>
          <a:lstStyle/>
          <a:p>
            <a:r>
              <a:rPr lang="en-US" b="1" dirty="0"/>
              <a:t>Methodology</a:t>
            </a:r>
            <a:endParaRPr lang="en-IN" b="1" dirty="0"/>
          </a:p>
        </p:txBody>
      </p:sp>
      <p:sp>
        <p:nvSpPr>
          <p:cNvPr id="3" name="Content Placeholder 2">
            <a:extLst>
              <a:ext uri="{FF2B5EF4-FFF2-40B4-BE49-F238E27FC236}">
                <a16:creationId xmlns:a16="http://schemas.microsoft.com/office/drawing/2014/main" id="{4AFB20B4-6707-92B7-BBC3-EB211B1CBB67}"/>
              </a:ext>
            </a:extLst>
          </p:cNvPr>
          <p:cNvSpPr>
            <a:spLocks noGrp="1"/>
          </p:cNvSpPr>
          <p:nvPr>
            <p:ph idx="1"/>
          </p:nvPr>
        </p:nvSpPr>
        <p:spPr/>
        <p:txBody>
          <a:bodyPr/>
          <a:lstStyle/>
          <a:p>
            <a:r>
              <a:rPr lang="en-US" dirty="0"/>
              <a:t>From the above figure we can say that each row is having different status. </a:t>
            </a:r>
          </a:p>
          <a:p>
            <a:r>
              <a:rPr lang="en-US" dirty="0"/>
              <a:t>For example Row (0.8, 0.15, 0.05, 0) this indicates Normal</a:t>
            </a:r>
          </a:p>
          <a:p>
            <a:r>
              <a:rPr lang="en-US" dirty="0"/>
              <a:t>So in these values </a:t>
            </a:r>
          </a:p>
          <a:p>
            <a:pPr lvl="1"/>
            <a:r>
              <a:rPr lang="en-US" dirty="0"/>
              <a:t>0.8 – 80% chance of staying in Normal State </a:t>
            </a:r>
          </a:p>
          <a:p>
            <a:pPr lvl="1"/>
            <a:r>
              <a:rPr lang="en-US" dirty="0"/>
              <a:t>0.15 – 15% chance of transition to Mild State</a:t>
            </a:r>
          </a:p>
          <a:p>
            <a:pPr lvl="1"/>
            <a:r>
              <a:rPr lang="en-US" dirty="0"/>
              <a:t>0.5 – 5% chance of transition to Moderate State</a:t>
            </a:r>
          </a:p>
          <a:p>
            <a:pPr lvl="1"/>
            <a:r>
              <a:rPr lang="en-US" dirty="0"/>
              <a:t>0 – 0% chance of transition to Severe state </a:t>
            </a:r>
            <a:endParaRPr lang="en-IN" dirty="0"/>
          </a:p>
        </p:txBody>
      </p:sp>
    </p:spTree>
    <p:extLst>
      <p:ext uri="{BB962C8B-B14F-4D97-AF65-F5344CB8AC3E}">
        <p14:creationId xmlns:p14="http://schemas.microsoft.com/office/powerpoint/2010/main" val="395111487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233</TotalTime>
  <Words>1014</Words>
  <Application>Microsoft Office PowerPoint</Application>
  <PresentationFormat>Widescreen</PresentationFormat>
  <Paragraphs>74</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Garamond</vt:lpstr>
      <vt:lpstr>Times New Roman</vt:lpstr>
      <vt:lpstr>Organic</vt:lpstr>
      <vt:lpstr>Probabilistic Data Management Project</vt:lpstr>
      <vt:lpstr>Group Members</vt:lpstr>
      <vt:lpstr>Introduction</vt:lpstr>
      <vt:lpstr>Problem Statement</vt:lpstr>
      <vt:lpstr>Proposed Solution</vt:lpstr>
      <vt:lpstr>Dataset</vt:lpstr>
      <vt:lpstr>Dataset</vt:lpstr>
      <vt:lpstr>Methodology</vt:lpstr>
      <vt:lpstr>Methodology</vt:lpstr>
      <vt:lpstr>How It Works</vt:lpstr>
      <vt:lpstr>How It Works</vt:lpstr>
      <vt:lpstr>Challenges</vt:lpstr>
      <vt:lpstr>Results </vt:lpstr>
      <vt:lpstr>Results</vt:lpstr>
      <vt:lpstr>Results</vt:lpstr>
      <vt:lpstr>Results</vt:lpstr>
      <vt:lpstr>Future Scope</vt:lpstr>
      <vt:lpstr>PowerPoint Presentation</vt:lpstr>
      <vt:lpstr>Conclusion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Rakesh Kota</dc:creator>
  <cp:lastModifiedBy>SHASHANK UPPALAMURTHY</cp:lastModifiedBy>
  <cp:revision>28</cp:revision>
  <dcterms:created xsi:type="dcterms:W3CDTF">2024-12-04T03:18:42Z</dcterms:created>
  <dcterms:modified xsi:type="dcterms:W3CDTF">2024-12-04T16:30:51Z</dcterms:modified>
</cp:coreProperties>
</file>